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 snapToObjects="1">
      <p:cViewPr varScale="1">
        <p:scale>
          <a:sx n="135" d="100"/>
          <a:sy n="135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CEA-3A23-E644-8FF9-01A4F8352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D48FD-12F1-BF42-8CD6-926AB888C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4F5F-26A4-8744-9142-CD787FA7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53119-54FB-DB40-B9D2-30F73143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8DF47-A298-E543-92FE-A57F837E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1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5709-1243-444B-A657-A4EBD45C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405A6-9B10-F345-9411-7C3B2F492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F222A-CE46-6D47-846B-E389581F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6C688-BF95-0849-A99D-2FFBE87B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D0566-BCFC-054D-996E-E9042CD4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97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93C8BA-FFA4-9849-9852-51AA2D466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10E5A-7A1E-804A-8606-BC5EF37F1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61EC9-9887-4640-9D16-53EAE7B8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B492D-AF3F-EA4A-BFB7-8AEEDE135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D426D-FA17-4640-9DE4-506B082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1895-781E-D54B-A8AE-735AD895E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F914-E15B-6B4A-AA20-349846FC7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D5D5E-3134-B244-844F-A767E3DD5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28B86-267B-C442-91AD-D44E7BC9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542F-6921-DA45-BDBE-783340FC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4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DDFE-A24A-C741-8A7D-E6F9032A4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A37F-5D04-D640-8293-287C179C1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5C555-1FD4-8A42-B48A-C190FA1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DA9AA-ABB6-BE4B-AEE2-306592F6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00684-0350-5A42-B36E-DD877FA56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2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08E1-2158-CF41-948C-065F532C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109A-EEC9-3D40-A186-E32FA873A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909DF-8393-7445-B75E-FFF4AFAD2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590D-A4E6-024C-8AC3-8F8AB384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878A7-CE2C-314B-AC2D-B225BEAA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016D0-9EE2-A748-A438-456E3527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7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F55B-D83E-E446-9956-61CE2872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8E893-3535-2042-BC8F-FADCA18BE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FE45A-D381-854E-990E-44F9CD0258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DF15E-3AA0-0B43-8B7B-B1314B568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A4172-8458-3643-A1A8-BE8122C5A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3714EB-7B89-5940-B1E4-496D72AF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0B22A-867D-9344-BE31-884E08C4A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A6ED2-F7D9-2345-A752-46F9152B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75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33E7-7528-034E-B437-CB4BAB57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F4DBD-03F5-F048-94C6-64ACBCC1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23B32-7490-0844-829A-4C6C7EA4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833C2-47AB-6349-B38E-43CBAF71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45744-C581-CB4A-9E30-F8092ED2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9DC02-471D-8740-8783-007A1884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C252F-A781-B245-AEDC-7893F4E3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6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BA85-B252-744C-B33D-8295B40C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5EC82-6FDF-FD46-B09F-18949226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784ED-35BB-E245-BDA1-9A23A1A80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F5FD-7EF4-7C41-951B-B8DE64C2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1CB8C-5D87-044E-8B0D-8BA8ED9C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52DEA-FAEF-634D-8699-3518361B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5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4793-47EA-3341-929B-11E8DDD8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1C1A0-1DAB-A642-A93D-C4978E549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EDC03-6C92-9F47-B940-B86597235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86B35-CBF3-ED47-A920-7D38C82F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512FE-C752-6244-8584-2608D5CB6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B2F7E-5054-7546-A88B-57E73CDA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6D457-FDF4-A44E-85B1-6E4F6900C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88E73-8579-4C4F-8726-B77297DFF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494BE-5562-9347-9A09-1341D3DEE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0B603-553F-3E41-903B-4D0281247818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1F7D-944A-744D-9DAC-9C6197755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F2025-8201-8444-9964-C64C8A74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ABE38-806C-5541-8A8B-59D2926D3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0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F7B0-19D6-744D-82E1-29B298D65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21932-7B74-4245-BBD6-0201DDE60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Brett Powers</a:t>
            </a:r>
          </a:p>
          <a:p>
            <a:r>
              <a:rPr lang="en-US" dirty="0"/>
              <a:t>Jan 6, 2021</a:t>
            </a:r>
          </a:p>
        </p:txBody>
      </p:sp>
    </p:spTree>
    <p:extLst>
      <p:ext uri="{BB962C8B-B14F-4D97-AF65-F5344CB8AC3E}">
        <p14:creationId xmlns:p14="http://schemas.microsoft.com/office/powerpoint/2010/main" val="347097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31D5-1B27-CB47-9DE5-4F016F7E5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0931B-F7E9-8A49-A1E2-449066EC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7" y="997269"/>
            <a:ext cx="9290770" cy="48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9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73FF9-C545-7941-8AC4-06C244FC3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Goodfellow has been on record stating this could be a dangerous use case.</a:t>
            </a:r>
          </a:p>
          <a:p>
            <a:r>
              <a:rPr lang="en-US" dirty="0"/>
              <a:t>Use to alter photos realistically</a:t>
            </a:r>
          </a:p>
          <a:p>
            <a:r>
              <a:rPr lang="en-US" dirty="0"/>
              <a:t>Could be useful in aging photos of missing people. </a:t>
            </a:r>
          </a:p>
          <a:p>
            <a:r>
              <a:rPr lang="en-US" dirty="0"/>
              <a:t>These are not perfect either there are lots of issues with stability.</a:t>
            </a:r>
          </a:p>
        </p:txBody>
      </p:sp>
    </p:spTree>
    <p:extLst>
      <p:ext uri="{BB962C8B-B14F-4D97-AF65-F5344CB8AC3E}">
        <p14:creationId xmlns:p14="http://schemas.microsoft.com/office/powerpoint/2010/main" val="40635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F98C-4550-E745-ABF2-C1522C36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of Training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C4E94-134B-5348-97AD-8A64EEB2C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end up in “Nash Equilibrium” (John Nash mathematician/ game theorist). Neither side should change strategy.</a:t>
            </a:r>
          </a:p>
          <a:p>
            <a:pPr lvl="1"/>
            <a:r>
              <a:rPr lang="en-US" dirty="0"/>
              <a:t>Predator chases prey. Prey runs away. Both should keep their strategies.</a:t>
            </a:r>
          </a:p>
          <a:p>
            <a:pPr marL="234950" lvl="1" indent="-234950"/>
            <a:r>
              <a:rPr lang="en-US" sz="2800" dirty="0"/>
              <a:t>Nash Equilibrium for a GAN is the generator (G) creating very good images and the discriminator (D) guessing 50/50. However, you cannot guarantee you will reach this equilibrium.</a:t>
            </a:r>
          </a:p>
          <a:p>
            <a:pPr marL="234950" lvl="1" indent="-234950"/>
            <a:endParaRPr lang="en-US" sz="2800" dirty="0"/>
          </a:p>
          <a:p>
            <a:pPr marL="234950" lvl="1" indent="-234950"/>
            <a:r>
              <a:rPr lang="en-US" sz="2800" b="1" dirty="0"/>
              <a:t>Mode Collapse: </a:t>
            </a:r>
            <a:r>
              <a:rPr lang="en-US" sz="2800" dirty="0"/>
              <a:t>Take the MNIST dataset (fashion). If G gets very good at making Pants images. It will focus on trying to make only Pants to fool the D. This could lead to cycling between classes.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4553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7016-C063-9C46-A1E4-880671FB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DCGANs Main Guidelines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BE8F-F0AC-214B-9EDF-07CB573F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strided</a:t>
            </a:r>
            <a:r>
              <a:rPr lang="en-US" dirty="0"/>
              <a:t> convolutions not pooling and transpose convolutions in G</a:t>
            </a:r>
          </a:p>
          <a:p>
            <a:r>
              <a:rPr lang="en-US" dirty="0"/>
              <a:t>Batch Normalization in both G and D except in G(out) and D(in)</a:t>
            </a:r>
          </a:p>
          <a:p>
            <a:r>
              <a:rPr lang="en-US" dirty="0"/>
              <a:t>Remove fully connected hidden layers</a:t>
            </a:r>
          </a:p>
          <a:p>
            <a:r>
              <a:rPr lang="en-US" dirty="0"/>
              <a:t>Use </a:t>
            </a:r>
            <a:r>
              <a:rPr lang="en-US" dirty="0" err="1"/>
              <a:t>ReLU</a:t>
            </a:r>
            <a:r>
              <a:rPr lang="en-US" dirty="0"/>
              <a:t> in G for all layers except output should be tanh.</a:t>
            </a:r>
          </a:p>
          <a:p>
            <a:r>
              <a:rPr lang="en-US" dirty="0"/>
              <a:t>Use leaky </a:t>
            </a:r>
            <a:r>
              <a:rPr lang="en-US" dirty="0" err="1"/>
              <a:t>ReLU</a:t>
            </a:r>
            <a:r>
              <a:rPr lang="en-US" dirty="0"/>
              <a:t> activation in all layers in D.</a:t>
            </a:r>
          </a:p>
          <a:p>
            <a:endParaRPr lang="en-US" dirty="0"/>
          </a:p>
          <a:p>
            <a:r>
              <a:rPr lang="en-US" dirty="0"/>
              <a:t>Will work for most cases, but not all.</a:t>
            </a:r>
          </a:p>
          <a:p>
            <a:r>
              <a:rPr lang="en-US" dirty="0"/>
              <a:t>Very good for learning latent representations.</a:t>
            </a:r>
          </a:p>
          <a:p>
            <a:r>
              <a:rPr lang="en-US" dirty="0"/>
              <a:t>With very large images you get good local features but less good global coherence.</a:t>
            </a:r>
          </a:p>
        </p:txBody>
      </p:sp>
    </p:spTree>
    <p:extLst>
      <p:ext uri="{BB962C8B-B14F-4D97-AF65-F5344CB8AC3E}">
        <p14:creationId xmlns:p14="http://schemas.microsoft.com/office/powerpoint/2010/main" val="17337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B36B-A7AC-134B-B3E7-18CA92DA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C22B-375D-4A4D-B29D-AB7A3D8FD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by Nvidia team in 2018</a:t>
            </a:r>
          </a:p>
          <a:p>
            <a:r>
              <a:rPr lang="en-US" dirty="0"/>
              <a:t>Used style transfer techniques in G to ensure local structure is same as training images.</a:t>
            </a:r>
          </a:p>
          <a:p>
            <a:r>
              <a:rPr lang="en-US" dirty="0" err="1"/>
              <a:t>Keras</a:t>
            </a:r>
            <a:r>
              <a:rPr lang="en-US" dirty="0"/>
              <a:t> has pretrained models ready to play with!</a:t>
            </a:r>
          </a:p>
        </p:txBody>
      </p:sp>
      <p:pic>
        <p:nvPicPr>
          <p:cNvPr id="5" name="Picture 4" descr="A picture containing different, variety&#10;&#10;Description automatically generated">
            <a:extLst>
              <a:ext uri="{FF2B5EF4-FFF2-40B4-BE49-F238E27FC236}">
                <a16:creationId xmlns:a16="http://schemas.microsoft.com/office/drawing/2014/main" id="{580AC5B1-3505-9345-9D49-63521E54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844" y="4089367"/>
            <a:ext cx="8706311" cy="22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6285-B965-7C49-A122-49B48A0D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23460-E866-F74A-BC5B-7E782377C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Insilico</a:t>
            </a:r>
            <a:r>
              <a:rPr lang="en-US" dirty="0"/>
              <a:t> used main idea of GANs to ”create” novel drugs that had reason to treat diseases.</a:t>
            </a:r>
          </a:p>
          <a:p>
            <a:r>
              <a:rPr lang="en-US" dirty="0"/>
              <a:t>Use a simple image based representation of a molecule. </a:t>
            </a:r>
          </a:p>
          <a:p>
            <a:pPr lvl="1"/>
            <a:r>
              <a:rPr lang="en-US" dirty="0"/>
              <a:t>How many oxygens, hydrogens…</a:t>
            </a:r>
          </a:p>
          <a:p>
            <a:pPr lvl="1"/>
            <a:r>
              <a:rPr lang="en-US" dirty="0"/>
              <a:t>Cyclic or not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234950" lvl="1" indent="-234950"/>
            <a:r>
              <a:rPr lang="en-US" dirty="0"/>
              <a:t>Less guess work, more targeted approach.</a:t>
            </a:r>
          </a:p>
        </p:txBody>
      </p:sp>
    </p:spTree>
    <p:extLst>
      <p:ext uri="{BB962C8B-B14F-4D97-AF65-F5344CB8AC3E}">
        <p14:creationId xmlns:p14="http://schemas.microsoft.com/office/powerpoint/2010/main" val="1302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C3FA-33EA-574B-945C-6610CCA7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E9BAC-4B26-EB48-ABA3-66B443205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69584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EB5C-CAD3-CB45-AC54-A5D84D204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7B606-D6EC-874D-80D2-38693A14D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Proposed in a 2014 paper (Goodfellow et al.)</a:t>
            </a:r>
          </a:p>
          <a:p>
            <a:r>
              <a:rPr lang="en-US" sz="2000" dirty="0"/>
              <a:t>Very powerful and has surprisingly intuitive aspects.</a:t>
            </a:r>
          </a:p>
          <a:p>
            <a:r>
              <a:rPr lang="en-US" sz="2000" dirty="0"/>
              <a:t>In a 2016 paper (Radford et al.) the idea of Deep Convolutional GANs (DCGANs) is introduced </a:t>
            </a:r>
          </a:p>
          <a:p>
            <a:r>
              <a:rPr lang="en-US" sz="2000" dirty="0"/>
              <a:t>Goes from fully connected networks to CNN which are great for </a:t>
            </a:r>
            <a:r>
              <a:rPr lang="en-US" sz="2000" b="1" dirty="0"/>
              <a:t>spatial correlations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Basic Idea as an Analogy: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54FBF-796F-D44F-9CB0-91C685A2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56" y="4136711"/>
            <a:ext cx="1706643" cy="1706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90AA2-B8BC-734A-9D26-A38ECACAB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76" y="4342994"/>
            <a:ext cx="2422689" cy="1359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B05FE-2830-F344-86E6-FC6EC9C2E4F9}"/>
              </a:ext>
            </a:extLst>
          </p:cNvPr>
          <p:cNvSpPr txBox="1"/>
          <p:nvPr/>
        </p:nvSpPr>
        <p:spPr>
          <a:xfrm>
            <a:off x="8069344" y="5022778"/>
            <a:ext cx="42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A3583-EABC-0842-AB84-BF48B17C58D8}"/>
              </a:ext>
            </a:extLst>
          </p:cNvPr>
          <p:cNvSpPr txBox="1"/>
          <p:nvPr/>
        </p:nvSpPr>
        <p:spPr>
          <a:xfrm>
            <a:off x="5650191" y="3868593"/>
            <a:ext cx="12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 Forger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84DF5-C62A-F44E-AABF-C31A10D8A79C}"/>
              </a:ext>
            </a:extLst>
          </p:cNvPr>
          <p:cNvSpPr txBox="1"/>
          <p:nvPr/>
        </p:nvSpPr>
        <p:spPr>
          <a:xfrm>
            <a:off x="9676614" y="3868593"/>
            <a:ext cx="13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 Expert</a:t>
            </a:r>
          </a:p>
        </p:txBody>
      </p:sp>
    </p:spTree>
    <p:extLst>
      <p:ext uri="{BB962C8B-B14F-4D97-AF65-F5344CB8AC3E}">
        <p14:creationId xmlns:p14="http://schemas.microsoft.com/office/powerpoint/2010/main" val="275534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F739-D4F4-6945-B131-F740FAFD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7E87-251E-D147-A908-D6271540D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Forger wants to replicate art and make money.</a:t>
            </a:r>
          </a:p>
          <a:p>
            <a:r>
              <a:rPr lang="en-US" dirty="0"/>
              <a:t>Tries their first painting which looks like this:</a:t>
            </a:r>
          </a:p>
          <a:p>
            <a:r>
              <a:rPr lang="en-US" dirty="0"/>
              <a:t>(They only got one quick look at it…)</a:t>
            </a:r>
          </a:p>
          <a:p>
            <a:r>
              <a:rPr lang="en-US" dirty="0"/>
              <a:t>Expert instantly sees it is a fake and tosses it out.</a:t>
            </a:r>
          </a:p>
          <a:p>
            <a:r>
              <a:rPr lang="en-US" dirty="0"/>
              <a:t>Forger doesn’t make money and now tries to learn what they did wrong.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5F6BF-FE57-4D42-B7B8-306C3E1B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876" y="226627"/>
            <a:ext cx="2103257" cy="33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4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5718-5939-F949-B088-45F679DF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4787A-EA90-8449-BE7C-A31FD5A94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painting from forger after corrections.</a:t>
            </a:r>
          </a:p>
          <a:p>
            <a:r>
              <a:rPr lang="en-US" dirty="0"/>
              <a:t>Expert takes a long look</a:t>
            </a:r>
          </a:p>
          <a:p>
            <a:r>
              <a:rPr lang="en-US" dirty="0"/>
              <a:t>Is still “pretty certain” this is a fake and tosses it out.</a:t>
            </a:r>
          </a:p>
          <a:p>
            <a:r>
              <a:rPr lang="en-US" dirty="0"/>
              <a:t>This process goes in a cycle</a:t>
            </a:r>
          </a:p>
          <a:p>
            <a:r>
              <a:rPr lang="en-US" dirty="0"/>
              <a:t>Theoretical convergence happens when the ”expert” is only guessing if the painting is fake or real.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9673F-0C13-9341-A1CD-8F3F7F7C0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949" y="365125"/>
            <a:ext cx="2549690" cy="33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8F4C-5419-4E4D-A79E-229064AD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GANs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AD5F0-7F4F-C64E-8BCE-67E36E7B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GANs are the novel concept of pinning two networks against each other.</a:t>
            </a:r>
          </a:p>
          <a:p>
            <a:r>
              <a:rPr lang="en-US" u="sng" dirty="0"/>
              <a:t>Generator network </a:t>
            </a:r>
            <a:r>
              <a:rPr lang="en-US" dirty="0"/>
              <a:t>: </a:t>
            </a:r>
            <a:r>
              <a:rPr lang="en-US" sz="2400" dirty="0"/>
              <a:t>Similar to the </a:t>
            </a:r>
            <a:r>
              <a:rPr lang="en-US" sz="2400" b="1" dirty="0"/>
              <a:t>decoder </a:t>
            </a:r>
            <a:r>
              <a:rPr lang="en-US" sz="2400" dirty="0"/>
              <a:t>in VAE. Takes in random noise and outputs “fake” data which are typically images.</a:t>
            </a:r>
          </a:p>
          <a:p>
            <a:r>
              <a:rPr lang="en-US" u="sng" dirty="0"/>
              <a:t>Discriminator: </a:t>
            </a:r>
            <a:r>
              <a:rPr lang="en-US" dirty="0"/>
              <a:t> </a:t>
            </a:r>
            <a:r>
              <a:rPr lang="en-US" sz="2400" dirty="0"/>
              <a:t>Samples from a pool of “real” and “fake” images and classifies as either real or fake. </a:t>
            </a:r>
          </a:p>
          <a:p>
            <a:r>
              <a:rPr lang="en-US" sz="2400" dirty="0"/>
              <a:t>Zero-sum game. Networks have opposite goals.</a:t>
            </a:r>
          </a:p>
          <a:p>
            <a:r>
              <a:rPr lang="en-US" sz="2400" dirty="0"/>
              <a:t>Forger == Generator &amp; Expert == Discriminator</a:t>
            </a:r>
          </a:p>
        </p:txBody>
      </p:sp>
    </p:spTree>
    <p:extLst>
      <p:ext uri="{BB962C8B-B14F-4D97-AF65-F5344CB8AC3E}">
        <p14:creationId xmlns:p14="http://schemas.microsoft.com/office/powerpoint/2010/main" val="368678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E94D-8D6B-8549-B516-B30EF547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Diagram of the Flow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B4D3A1-45AD-A140-B446-9D34790C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8202"/>
            <a:ext cx="10515600" cy="3386184"/>
          </a:xfrm>
        </p:spPr>
      </p:pic>
    </p:spTree>
    <p:extLst>
      <p:ext uri="{BB962C8B-B14F-4D97-AF65-F5344CB8AC3E}">
        <p14:creationId xmlns:p14="http://schemas.microsoft.com/office/powerpoint/2010/main" val="349969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F11F-B779-754D-9CF4-68E5A9B7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6F1AA-1828-F640-888A-A875514D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VAE we have this notion of a latent space when sampling from a distribution.</a:t>
            </a:r>
          </a:p>
          <a:p>
            <a:r>
              <a:rPr lang="en-US" dirty="0"/>
              <a:t>Cool idea is that small changes within this </a:t>
            </a:r>
            <a:r>
              <a:rPr lang="en-US" b="1" dirty="0"/>
              <a:t>initial latent space sampling</a:t>
            </a:r>
            <a:r>
              <a:rPr lang="en-US" dirty="0"/>
              <a:t> can lead to small changes with the </a:t>
            </a:r>
            <a:r>
              <a:rPr lang="en-US" b="1" dirty="0"/>
              <a:t>output of the </a:t>
            </a:r>
            <a:r>
              <a:rPr lang="en-US" dirty="0"/>
              <a:t>generator.</a:t>
            </a:r>
          </a:p>
          <a:p>
            <a:r>
              <a:rPr lang="en-US" dirty="0"/>
              <a:t>Also, certain vectors within the latent space can relate back to “real world” understanding.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7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6CAC-885F-8641-9DAA-6E34B312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6B22-D00E-EA43-A20B-BCF81FB4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cat generator.</a:t>
            </a:r>
          </a:p>
          <a:p>
            <a:r>
              <a:rPr lang="en-US" dirty="0"/>
              <a:t>There could be vectors within the latent space dealing with:</a:t>
            </a:r>
          </a:p>
          <a:p>
            <a:pPr lvl="1"/>
            <a:r>
              <a:rPr lang="en-US" dirty="0"/>
              <a:t>Cats size</a:t>
            </a:r>
          </a:p>
          <a:p>
            <a:pPr lvl="1"/>
            <a:r>
              <a:rPr lang="en-US" dirty="0"/>
              <a:t>Color of fur</a:t>
            </a:r>
          </a:p>
          <a:p>
            <a:pPr lvl="1"/>
            <a:r>
              <a:rPr lang="en-US" dirty="0"/>
              <a:t>Eye shape</a:t>
            </a:r>
          </a:p>
          <a:p>
            <a:pPr lvl="1"/>
            <a:r>
              <a:rPr lang="en-US" dirty="0"/>
              <a:t>Facial Expression</a:t>
            </a:r>
          </a:p>
          <a:p>
            <a:pPr lvl="1"/>
            <a:r>
              <a:rPr lang="en-US" dirty="0"/>
              <a:t>Tail length etc...</a:t>
            </a:r>
          </a:p>
          <a:p>
            <a:pPr marL="350838" lvl="1" indent="-342900"/>
            <a:r>
              <a:rPr lang="en-US" dirty="0"/>
              <a:t>These vectors can be manipulated using simple vector algebra!</a:t>
            </a:r>
          </a:p>
        </p:txBody>
      </p:sp>
    </p:spTree>
    <p:extLst>
      <p:ext uri="{BB962C8B-B14F-4D97-AF65-F5344CB8AC3E}">
        <p14:creationId xmlns:p14="http://schemas.microsoft.com/office/powerpoint/2010/main" val="22758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84A2C7-9520-C04B-8277-EE9C8A0B2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01" y="2746220"/>
            <a:ext cx="10515600" cy="252900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5BBC4-3000-8F4E-9201-2D469A07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75" y="295848"/>
            <a:ext cx="9096052" cy="108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705</Words>
  <Application>Microsoft Macintosh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Generative Adversarial Networks</vt:lpstr>
      <vt:lpstr>GANs</vt:lpstr>
      <vt:lpstr>Analogy </vt:lpstr>
      <vt:lpstr>Analogy</vt:lpstr>
      <vt:lpstr>What are GANs </vt:lpstr>
      <vt:lpstr>Basic Diagram of the Flow</vt:lpstr>
      <vt:lpstr>Latent Space</vt:lpstr>
      <vt:lpstr>Latent Space Example</vt:lpstr>
      <vt:lpstr>PowerPoint Presentation</vt:lpstr>
      <vt:lpstr>PowerPoint Presentation</vt:lpstr>
      <vt:lpstr>PowerPoint Presentation</vt:lpstr>
      <vt:lpstr>Difficulties of Training GANs</vt:lpstr>
      <vt:lpstr>DCGANs Main Guidelines </vt:lpstr>
      <vt:lpstr>StyleGANs</vt:lpstr>
      <vt:lpstr>Drug Discovery</vt:lpstr>
      <vt:lpstr>Our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Powers, Brett</dc:creator>
  <cp:lastModifiedBy>Powers, Brett</cp:lastModifiedBy>
  <cp:revision>12</cp:revision>
  <dcterms:created xsi:type="dcterms:W3CDTF">2021-01-04T23:30:08Z</dcterms:created>
  <dcterms:modified xsi:type="dcterms:W3CDTF">2021-01-07T16:16:58Z</dcterms:modified>
</cp:coreProperties>
</file>